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-45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195F2-0919-408A-A01B-A4EF114D5448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D780-072D-4F5C-A694-1BA01659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817405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195F2-0919-408A-A01B-A4EF114D5448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D780-072D-4F5C-A694-1BA01659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762214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195F2-0919-408A-A01B-A4EF114D5448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D780-072D-4F5C-A694-1BA01659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040352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195F2-0919-408A-A01B-A4EF114D5448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D780-072D-4F5C-A694-1BA01659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887112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195F2-0919-408A-A01B-A4EF114D5448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D780-072D-4F5C-A694-1BA01659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783287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195F2-0919-408A-A01B-A4EF114D5448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D780-072D-4F5C-A694-1BA01659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7613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195F2-0919-408A-A01B-A4EF114D5448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D780-072D-4F5C-A694-1BA01659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818147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195F2-0919-408A-A01B-A4EF114D5448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D780-072D-4F5C-A694-1BA01659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64930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195F2-0919-408A-A01B-A4EF114D5448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D780-072D-4F5C-A694-1BA01659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47405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195F2-0919-408A-A01B-A4EF114D5448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D780-072D-4F5C-A694-1BA01659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788793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195F2-0919-408A-A01B-A4EF114D5448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D780-072D-4F5C-A694-1BA01659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301330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195F2-0919-408A-A01B-A4EF114D5448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6D780-072D-4F5C-A694-1BA01659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3880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image" Target="../media/image6.emf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image" Target="../media/image11.wmf"/><Relationship Id="rId7" Type="http://schemas.openxmlformats.org/officeDocument/2006/relationships/image" Target="../media/image15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Relationship Id="rId9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image" Target="../media/image18.emf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20.emf"/><Relationship Id="rId4" Type="http://schemas.openxmlformats.org/officeDocument/2006/relationships/image" Target="../media/image19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23.emf"/><Relationship Id="rId7" Type="http://schemas.openxmlformats.org/officeDocument/2006/relationships/image" Target="../media/image2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6.emf"/><Relationship Id="rId5" Type="http://schemas.openxmlformats.org/officeDocument/2006/relationships/image" Target="../media/image25.emf"/><Relationship Id="rId4" Type="http://schemas.openxmlformats.org/officeDocument/2006/relationships/image" Target="../media/image24.emf"/><Relationship Id="rId9" Type="http://schemas.openxmlformats.org/officeDocument/2006/relationships/image" Target="../media/image2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emf"/><Relationship Id="rId4" Type="http://schemas.openxmlformats.org/officeDocument/2006/relationships/image" Target="../media/image30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e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79363"/>
            <a:ext cx="12192000" cy="584775"/>
          </a:xfrm>
          <a:prstGeom prst="rect">
            <a:avLst/>
          </a:prstGeom>
          <a:solidFill>
            <a:srgbClr val="92D050"/>
          </a:solidFill>
          <a:effectLst>
            <a:outerShdw blurRad="50800" dist="50800" dir="5400000" algn="ctr" rotWithShape="0">
              <a:schemeClr val="accent1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pt-BR" sz="32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CHƯƠNG I. ỨNG DỤNG CỦA ĐẠO HÀM</a:t>
            </a:r>
            <a:endParaRPr lang="en-US" sz="32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9496" y="1292705"/>
            <a:ext cx="104899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1: SỰ ĐỒNG BIẾN ,NGHỊCH BIẾN CỦA HÀM SỐ</a:t>
            </a:r>
            <a:endParaRPr lang="en-US" sz="32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00B0F0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9496" y="2221582"/>
            <a:ext cx="57198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B0F0"/>
                </a:solidFill>
                <a:latin typeface=".VnTime" panose="020B7200000000000000" pitchFamily="34" charset="0"/>
              </a:rPr>
              <a:t>1. §</a:t>
            </a:r>
            <a:r>
              <a:rPr lang="en-US" sz="2400" dirty="0" err="1" smtClean="0">
                <a:solidFill>
                  <a:srgbClr val="00B0F0"/>
                </a:solidFill>
                <a:latin typeface=".VnTime" panose="020B7200000000000000" pitchFamily="34" charset="0"/>
              </a:rPr>
              <a:t>Þnh</a:t>
            </a:r>
            <a:r>
              <a:rPr lang="en-US" sz="2400" dirty="0" smtClean="0">
                <a:solidFill>
                  <a:srgbClr val="00B0F0"/>
                </a:solidFill>
                <a:latin typeface=".VnTime" panose="020B7200000000000000" pitchFamily="34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latin typeface=".VnTime" panose="020B7200000000000000" pitchFamily="34" charset="0"/>
              </a:rPr>
              <a:t>nghÜa</a:t>
            </a:r>
            <a:r>
              <a:rPr lang="en-US" sz="2400" dirty="0" smtClean="0">
                <a:solidFill>
                  <a:srgbClr val="00B0F0"/>
                </a:solidFill>
                <a:latin typeface=".VnTime" panose="020B7200000000000000" pitchFamily="34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latin typeface=".VnTime" panose="020B7200000000000000" pitchFamily="34" charset="0"/>
              </a:rPr>
              <a:t>hµm</a:t>
            </a:r>
            <a:r>
              <a:rPr lang="en-US" sz="2400" dirty="0" smtClean="0">
                <a:solidFill>
                  <a:srgbClr val="00B0F0"/>
                </a:solidFill>
                <a:latin typeface=".VnTime" panose="020B7200000000000000" pitchFamily="34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latin typeface=".VnTime" panose="020B7200000000000000" pitchFamily="34" charset="0"/>
              </a:rPr>
              <a:t>sè</a:t>
            </a:r>
            <a:r>
              <a:rPr lang="en-US" sz="2400" dirty="0" smtClean="0">
                <a:solidFill>
                  <a:srgbClr val="00B0F0"/>
                </a:solidFill>
                <a:latin typeface=".VnTime" panose="020B7200000000000000" pitchFamily="34" charset="0"/>
              </a:rPr>
              <a:t> </a:t>
            </a:r>
            <a:r>
              <a:rPr lang="en-US" sz="2400" u="sng" dirty="0" smtClean="0">
                <a:solidFill>
                  <a:srgbClr val="00B0F0"/>
                </a:solidFill>
                <a:latin typeface=".VnTime" panose="020B7200000000000000" pitchFamily="34" charset="0"/>
              </a:rPr>
              <a:t>®</a:t>
            </a:r>
            <a:r>
              <a:rPr lang="en-US" sz="2400" u="sng" dirty="0" err="1" smtClean="0">
                <a:solidFill>
                  <a:srgbClr val="00B0F0"/>
                </a:solidFill>
                <a:latin typeface=".VnTime" panose="020B7200000000000000" pitchFamily="34" charset="0"/>
              </a:rPr>
              <a:t>ång</a:t>
            </a:r>
            <a:r>
              <a:rPr lang="en-US" sz="2400" u="sng" dirty="0" smtClean="0">
                <a:solidFill>
                  <a:srgbClr val="00B0F0"/>
                </a:solidFill>
                <a:latin typeface=".VnTime" panose="020B7200000000000000" pitchFamily="34" charset="0"/>
              </a:rPr>
              <a:t> </a:t>
            </a:r>
            <a:r>
              <a:rPr lang="en-US" sz="2400" u="sng" dirty="0" err="1" smtClean="0">
                <a:solidFill>
                  <a:srgbClr val="00B0F0"/>
                </a:solidFill>
                <a:latin typeface=".VnTime" panose="020B7200000000000000" pitchFamily="34" charset="0"/>
              </a:rPr>
              <a:t>biÕn</a:t>
            </a:r>
            <a:r>
              <a:rPr lang="en-US" sz="2400" u="sng" dirty="0" smtClean="0">
                <a:solidFill>
                  <a:srgbClr val="00B0F0"/>
                </a:solidFill>
                <a:latin typeface=".VnTime" panose="020B7200000000000000" pitchFamily="34" charset="0"/>
              </a:rPr>
              <a:t>, </a:t>
            </a:r>
            <a:r>
              <a:rPr lang="en-US" sz="2400" u="sng" dirty="0" err="1" smtClean="0">
                <a:solidFill>
                  <a:srgbClr val="00B0F0"/>
                </a:solidFill>
                <a:latin typeface=".VnTime" panose="020B7200000000000000" pitchFamily="34" charset="0"/>
              </a:rPr>
              <a:t>nghÞch</a:t>
            </a:r>
            <a:r>
              <a:rPr lang="en-US" sz="2400" u="sng" dirty="0" smtClean="0">
                <a:solidFill>
                  <a:srgbClr val="00B0F0"/>
                </a:solidFill>
                <a:latin typeface=".VnTime" panose="020B7200000000000000" pitchFamily="34" charset="0"/>
              </a:rPr>
              <a:t> </a:t>
            </a:r>
            <a:r>
              <a:rPr lang="en-US" sz="2400" u="sng" dirty="0" err="1" smtClean="0">
                <a:solidFill>
                  <a:srgbClr val="00B0F0"/>
                </a:solidFill>
                <a:latin typeface=".VnTime" panose="020B7200000000000000" pitchFamily="34" charset="0"/>
              </a:rPr>
              <a:t>biÕn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9496" y="2939257"/>
            <a:ext cx="6096000" cy="280076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FFFF00"/>
                </a:solidFill>
                <a:latin typeface=".VnTime" panose="020B7200000000000000" pitchFamily="34" charset="0"/>
              </a:rPr>
              <a:t>* </a:t>
            </a:r>
            <a:r>
              <a:rPr lang="en-US" sz="2000" dirty="0" err="1">
                <a:solidFill>
                  <a:srgbClr val="FFFF00"/>
                </a:solidFill>
                <a:latin typeface=".VnTime" panose="020B7200000000000000" pitchFamily="34" charset="0"/>
              </a:rPr>
              <a:t>Hµm</a:t>
            </a:r>
            <a:r>
              <a:rPr lang="en-US" sz="2000" dirty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.VnTime" panose="020B7200000000000000" pitchFamily="34" charset="0"/>
              </a:rPr>
              <a:t>sè</a:t>
            </a:r>
            <a:r>
              <a:rPr lang="en-US" sz="2000" dirty="0">
                <a:solidFill>
                  <a:srgbClr val="FFFF00"/>
                </a:solidFill>
                <a:latin typeface=".VnTime" panose="020B7200000000000000" pitchFamily="34" charset="0"/>
              </a:rPr>
              <a:t> y = f(x) </a:t>
            </a:r>
            <a:r>
              <a:rPr lang="en-US" sz="2000" dirty="0" err="1">
                <a:solidFill>
                  <a:srgbClr val="FFFF00"/>
                </a:solidFill>
                <a:latin typeface=".VnTime" panose="020B7200000000000000" pitchFamily="34" charset="0"/>
              </a:rPr>
              <a:t>gäi</a:t>
            </a:r>
            <a:r>
              <a:rPr lang="en-US" sz="2000" dirty="0">
                <a:solidFill>
                  <a:srgbClr val="FFFF00"/>
                </a:solidFill>
                <a:latin typeface=".VnTime" panose="020B7200000000000000" pitchFamily="34" charset="0"/>
              </a:rPr>
              <a:t> lµ :</a:t>
            </a:r>
          </a:p>
          <a:p>
            <a:pPr>
              <a:defRPr/>
            </a:pPr>
            <a:r>
              <a:rPr lang="en-US" sz="2000" dirty="0">
                <a:solidFill>
                  <a:srgbClr val="FFFF00"/>
                </a:solidFill>
                <a:latin typeface=".VnTime" panose="020B7200000000000000" pitchFamily="34" charset="0"/>
              </a:rPr>
              <a:t>	 - §</a:t>
            </a:r>
            <a:r>
              <a:rPr lang="en-US" sz="2000" dirty="0" err="1">
                <a:solidFill>
                  <a:srgbClr val="FFFF00"/>
                </a:solidFill>
                <a:latin typeface=".VnTime" panose="020B7200000000000000" pitchFamily="34" charset="0"/>
              </a:rPr>
              <a:t>ång</a:t>
            </a:r>
            <a:r>
              <a:rPr lang="en-US" sz="2000" dirty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.VnTime" panose="020B7200000000000000" pitchFamily="34" charset="0"/>
              </a:rPr>
              <a:t>biÕn</a:t>
            </a:r>
            <a:r>
              <a:rPr lang="en-US" sz="2000" dirty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.VnTime" panose="020B7200000000000000" pitchFamily="34" charset="0"/>
              </a:rPr>
              <a:t>trªn</a:t>
            </a:r>
            <a:r>
              <a:rPr lang="en-US" sz="2000" dirty="0">
                <a:solidFill>
                  <a:srgbClr val="FFFF00"/>
                </a:solidFill>
                <a:latin typeface=".VnTime" panose="020B7200000000000000" pitchFamily="34" charset="0"/>
              </a:rPr>
              <a:t> (a; b) </a:t>
            </a:r>
            <a:r>
              <a:rPr lang="en-US" sz="2000" dirty="0" err="1">
                <a:solidFill>
                  <a:srgbClr val="FFFF00"/>
                </a:solidFill>
                <a:latin typeface=".VnTime" panose="020B7200000000000000" pitchFamily="34" charset="0"/>
              </a:rPr>
              <a:t>nÕu</a:t>
            </a:r>
            <a:r>
              <a:rPr lang="en-US" sz="2000" dirty="0">
                <a:solidFill>
                  <a:srgbClr val="FFFF00"/>
                </a:solidFill>
                <a:latin typeface=".VnTime" panose="020B7200000000000000" pitchFamily="34" charset="0"/>
              </a:rPr>
              <a:t>:</a:t>
            </a:r>
          </a:p>
          <a:p>
            <a:pPr>
              <a:defRPr/>
            </a:pPr>
            <a:r>
              <a:rPr lang="en-US" sz="2000" dirty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000" dirty="0">
                <a:solidFill>
                  <a:srgbClr val="FFFF00"/>
                </a:solidFill>
                <a:latin typeface=".VnTime" panose="020B7200000000000000" pitchFamily="34" charset="0"/>
                <a:sym typeface="MT Symbol" charset="2"/>
              </a:rPr>
              <a:t> </a:t>
            </a:r>
          </a:p>
          <a:p>
            <a:pPr>
              <a:defRPr/>
            </a:pPr>
            <a:r>
              <a:rPr lang="en-US" sz="2000" dirty="0">
                <a:solidFill>
                  <a:srgbClr val="FFFF00"/>
                </a:solidFill>
                <a:latin typeface=".VnTime" panose="020B7200000000000000" pitchFamily="34" charset="0"/>
              </a:rPr>
              <a:t>	 - </a:t>
            </a:r>
            <a:r>
              <a:rPr lang="en-US" sz="2000" dirty="0" err="1">
                <a:solidFill>
                  <a:srgbClr val="FFFF00"/>
                </a:solidFill>
                <a:latin typeface=".VnTime" panose="020B7200000000000000" pitchFamily="34" charset="0"/>
              </a:rPr>
              <a:t>NghÞch</a:t>
            </a:r>
            <a:r>
              <a:rPr lang="en-US" sz="2000" dirty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.VnTime" panose="020B7200000000000000" pitchFamily="34" charset="0"/>
              </a:rPr>
              <a:t>biÕn</a:t>
            </a:r>
            <a:r>
              <a:rPr lang="en-US" sz="2000" dirty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.VnTime" panose="020B7200000000000000" pitchFamily="34" charset="0"/>
              </a:rPr>
              <a:t>trªn</a:t>
            </a:r>
            <a:r>
              <a:rPr lang="en-US" sz="2000" dirty="0">
                <a:solidFill>
                  <a:srgbClr val="FFFF00"/>
                </a:solidFill>
                <a:latin typeface=".VnTime" panose="020B7200000000000000" pitchFamily="34" charset="0"/>
              </a:rPr>
              <a:t> (a; b) </a:t>
            </a:r>
            <a:r>
              <a:rPr lang="en-US" sz="2000" dirty="0" err="1">
                <a:solidFill>
                  <a:srgbClr val="FFFF00"/>
                </a:solidFill>
                <a:latin typeface=".VnTime" panose="020B7200000000000000" pitchFamily="34" charset="0"/>
              </a:rPr>
              <a:t>nÕu</a:t>
            </a:r>
            <a:r>
              <a:rPr lang="en-US" sz="2000" dirty="0">
                <a:solidFill>
                  <a:srgbClr val="FFFF00"/>
                </a:solidFill>
                <a:latin typeface=".VnTime" panose="020B7200000000000000" pitchFamily="34" charset="0"/>
              </a:rPr>
              <a:t>:</a:t>
            </a:r>
          </a:p>
          <a:p>
            <a:pPr>
              <a:defRPr/>
            </a:pPr>
            <a:r>
              <a:rPr lang="en-US" sz="2000" dirty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endParaRPr lang="en-US" sz="2000" dirty="0">
              <a:solidFill>
                <a:srgbClr val="FFFF00"/>
              </a:solidFill>
              <a:latin typeface=".VnTime" panose="020B7200000000000000" pitchFamily="34" charset="0"/>
              <a:sym typeface="MT Symbol" charset="2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Hµm</a:t>
            </a:r>
            <a:r>
              <a:rPr lang="en-US" sz="2000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.VnTime" panose="020B7200000000000000" pitchFamily="34" charset="0"/>
              </a:rPr>
              <a:t>sè</a:t>
            </a:r>
            <a:r>
              <a:rPr lang="en-US" sz="2000" dirty="0">
                <a:solidFill>
                  <a:srgbClr val="FFFF00"/>
                </a:solidFill>
                <a:latin typeface=".VnTime" panose="020B7200000000000000" pitchFamily="34" charset="0"/>
              </a:rPr>
              <a:t> y = f(x) </a:t>
            </a:r>
            <a:r>
              <a:rPr lang="en-US" sz="2000" dirty="0" err="1">
                <a:solidFill>
                  <a:srgbClr val="FFFF00"/>
                </a:solidFill>
                <a:latin typeface=".VnTime" panose="020B7200000000000000" pitchFamily="34" charset="0"/>
              </a:rPr>
              <a:t>gäi</a:t>
            </a:r>
            <a:r>
              <a:rPr lang="en-US" sz="2000" dirty="0">
                <a:solidFill>
                  <a:srgbClr val="FFFF00"/>
                </a:solidFill>
                <a:latin typeface=".VnTime" panose="020B7200000000000000" pitchFamily="34" charset="0"/>
              </a:rPr>
              <a:t> lµ ®¬n ®</a:t>
            </a:r>
            <a:r>
              <a:rPr lang="en-US" sz="2000" dirty="0" err="1">
                <a:solidFill>
                  <a:srgbClr val="FFFF00"/>
                </a:solidFill>
                <a:latin typeface=".VnTime" panose="020B7200000000000000" pitchFamily="34" charset="0"/>
              </a:rPr>
              <a:t>iÖu</a:t>
            </a:r>
            <a:r>
              <a:rPr lang="en-US" sz="2000" dirty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.VnTime" panose="020B7200000000000000" pitchFamily="34" charset="0"/>
              </a:rPr>
              <a:t>trªn</a:t>
            </a:r>
            <a:r>
              <a:rPr lang="en-US" sz="2000" dirty="0">
                <a:solidFill>
                  <a:srgbClr val="FFFF00"/>
                </a:solidFill>
                <a:latin typeface=".VnTime" panose="020B7200000000000000" pitchFamily="34" charset="0"/>
              </a:rPr>
              <a:t> (a; b) </a:t>
            </a:r>
            <a:r>
              <a:rPr lang="en-US" sz="2000" dirty="0" err="1">
                <a:solidFill>
                  <a:srgbClr val="FFFF00"/>
                </a:solidFill>
                <a:latin typeface=".VnTime" panose="020B7200000000000000" pitchFamily="34" charset="0"/>
              </a:rPr>
              <a:t>nÕu</a:t>
            </a:r>
            <a:r>
              <a:rPr lang="en-US" sz="2000" dirty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.VnTime" panose="020B7200000000000000" pitchFamily="34" charset="0"/>
              </a:rPr>
              <a:t>nã</a:t>
            </a:r>
            <a:r>
              <a:rPr lang="en-US" sz="2000" dirty="0">
                <a:solidFill>
                  <a:srgbClr val="FFFF00"/>
                </a:solidFill>
                <a:latin typeface=".VnTime" panose="020B7200000000000000" pitchFamily="34" charset="0"/>
              </a:rPr>
              <a:t> ®</a:t>
            </a:r>
            <a:r>
              <a:rPr lang="en-US" sz="2000" dirty="0" err="1">
                <a:solidFill>
                  <a:srgbClr val="FFFF00"/>
                </a:solidFill>
                <a:latin typeface=".VnTime" panose="020B7200000000000000" pitchFamily="34" charset="0"/>
              </a:rPr>
              <a:t>ång</a:t>
            </a:r>
            <a:r>
              <a:rPr lang="en-US" sz="2000" dirty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.VnTime" panose="020B7200000000000000" pitchFamily="34" charset="0"/>
              </a:rPr>
              <a:t>biÕn</a:t>
            </a:r>
            <a:r>
              <a:rPr lang="en-US" sz="2000" dirty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.VnTime" panose="020B7200000000000000" pitchFamily="34" charset="0"/>
              </a:rPr>
              <a:t>hoÆc</a:t>
            </a:r>
            <a:r>
              <a:rPr lang="en-US" sz="2000" dirty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.VnTime" panose="020B7200000000000000" pitchFamily="34" charset="0"/>
              </a:rPr>
              <a:t>nghÞch</a:t>
            </a:r>
            <a:r>
              <a:rPr lang="en-US" sz="2000" dirty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biÕn</a:t>
            </a:r>
            <a:r>
              <a:rPr lang="en-US" sz="2000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.VnTime" panose="020B7200000000000000" pitchFamily="34" charset="0"/>
              </a:rPr>
              <a:t>trªn</a:t>
            </a:r>
            <a:r>
              <a:rPr lang="en-US" sz="2000" dirty="0">
                <a:solidFill>
                  <a:srgbClr val="FFFF00"/>
                </a:solidFill>
                <a:latin typeface=".VnTime" panose="020B7200000000000000" pitchFamily="34" charset="0"/>
              </a:rPr>
              <a:t> (a; b) </a:t>
            </a:r>
            <a:r>
              <a:rPr lang="en-US" sz="2000" dirty="0" smtClean="0">
                <a:solidFill>
                  <a:srgbClr val="FFFF00"/>
                </a:solidFill>
                <a:latin typeface=".VnTime" panose="020B7200000000000000" pitchFamily="34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rgbClr val="FFFF00"/>
              </a:solidFill>
              <a:latin typeface=".VnTime" panose="020B7200000000000000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rgbClr val="FFFF00"/>
              </a:solidFill>
              <a:latin typeface=".VnTime" panose="020B7200000000000000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2066" y="3310909"/>
            <a:ext cx="5260692" cy="43790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7093" y="3885515"/>
            <a:ext cx="5415418" cy="45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7618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29956" y="405600"/>
            <a:ext cx="64529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sz="3200" dirty="0" smtClean="0">
                <a:solidFill>
                  <a:srgbClr val="FFFF00"/>
                </a:solidFill>
                <a:latin typeface=".VnTime" panose="020B7200000000000000" pitchFamily="34" charset="0"/>
              </a:rPr>
              <a:t>2)  </a:t>
            </a:r>
            <a:r>
              <a:rPr lang="en-US" sz="3200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TÝnh</a:t>
            </a:r>
            <a:r>
              <a:rPr lang="en-US" sz="3200" dirty="0" smtClean="0">
                <a:solidFill>
                  <a:srgbClr val="FFFF00"/>
                </a:solidFill>
                <a:latin typeface=".VnTime" panose="020B7200000000000000" pitchFamily="34" charset="0"/>
              </a:rPr>
              <a:t> ®¬n ®</a:t>
            </a:r>
            <a:r>
              <a:rPr lang="en-US" sz="3200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iÖu</a:t>
            </a:r>
            <a:r>
              <a:rPr lang="en-US" sz="3200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và</a:t>
            </a:r>
            <a:r>
              <a:rPr lang="en-US" sz="3200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dấu</a:t>
            </a:r>
            <a:r>
              <a:rPr lang="en-US" sz="3200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của</a:t>
            </a:r>
            <a:r>
              <a:rPr lang="en-US" sz="3200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đạo</a:t>
            </a:r>
            <a:r>
              <a:rPr lang="en-US" sz="3200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hàm</a:t>
            </a:r>
            <a:endParaRPr lang="en-US" sz="3200" dirty="0">
              <a:solidFill>
                <a:srgbClr val="FFFF00"/>
              </a:solidFill>
              <a:latin typeface=".VnTime" panose="020B7200000000000000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0625" y="3983822"/>
            <a:ext cx="884375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en-US" sz="2800" dirty="0">
              <a:latin typeface=".VnTime" panose="020B7200000000000000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.VnTime" panose="020B72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.VnTime" panose="020B7200000000000000" pitchFamily="34" charset="0"/>
                <a:cs typeface="Times New Roman" panose="02020603050405020304" pitchFamily="18" charset="0"/>
              </a:rPr>
              <a:t>Ch</a:t>
            </a: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</a:t>
            </a:r>
            <a:r>
              <a:rPr lang="en-US" sz="2800" b="1" u="sng" dirty="0" smtClean="0">
                <a:solidFill>
                  <a:srgbClr val="FF0000"/>
                </a:solidFill>
                <a:latin typeface=".VnTime" panose="020B72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>
                <a:solidFill>
                  <a:srgbClr val="FF0000"/>
                </a:solidFill>
                <a:latin typeface=".VnTime" panose="020B7200000000000000" pitchFamily="34" charset="0"/>
                <a:cs typeface="Times New Roman" panose="02020603050405020304" pitchFamily="18" charset="0"/>
              </a:rPr>
              <a:t>ý:</a:t>
            </a:r>
            <a:r>
              <a:rPr lang="en-US" sz="2800" dirty="0">
                <a:latin typeface=".VnTime" panose="020B7200000000000000" pitchFamily="34" charset="0"/>
                <a:cs typeface="Times New Roman" panose="02020603050405020304" pitchFamily="18" charset="0"/>
              </a:rPr>
              <a:t> f’(x) =0 </a:t>
            </a:r>
            <a:r>
              <a:rPr lang="en-US" sz="2800" dirty="0" err="1">
                <a:latin typeface=".VnTime" panose="020B7200000000000000" pitchFamily="34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latin typeface=".VnTime" panose="020B72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.VnTime" panose="020B7200000000000000" pitchFamily="34" charset="0"/>
                <a:cs typeface="Times New Roman" panose="02020603050405020304" pitchFamily="18" charset="0"/>
              </a:rPr>
              <a:t>xảy</a:t>
            </a:r>
            <a:r>
              <a:rPr lang="en-US" sz="2800" dirty="0">
                <a:latin typeface=".VnTime" panose="020B72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.VnTime" panose="020B7200000000000000" pitchFamily="34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.VnTime" panose="020B72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.VnTime" panose="020B7200000000000000" pitchFamily="34" charset="0"/>
                <a:cs typeface="Times New Roman" panose="02020603050405020304" pitchFamily="18" charset="0"/>
              </a:rPr>
              <a:t>tại</a:t>
            </a:r>
            <a:r>
              <a:rPr lang="en-US" sz="2800" dirty="0">
                <a:latin typeface=".VnTime" panose="020B72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2800" u="sng" dirty="0">
                <a:latin typeface=".VnTime" panose="020B7200000000000000" pitchFamily="34" charset="0"/>
                <a:cs typeface="Times New Roman" panose="02020603050405020304" pitchFamily="18" charset="0"/>
              </a:rPr>
              <a:t>1 </a:t>
            </a:r>
            <a:r>
              <a:rPr lang="en-US" sz="2800" u="sng" dirty="0" err="1">
                <a:latin typeface=".VnTime" panose="020B7200000000000000" pitchFamily="34" charset="0"/>
                <a:cs typeface="Times New Roman" panose="02020603050405020304" pitchFamily="18" charset="0"/>
              </a:rPr>
              <a:t>số</a:t>
            </a:r>
            <a:r>
              <a:rPr lang="en-US" sz="2800" u="sng" dirty="0">
                <a:latin typeface=".VnTime" panose="020B72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latin typeface=".VnTime" panose="020B7200000000000000" pitchFamily="34" charset="0"/>
                <a:cs typeface="Times New Roman" panose="02020603050405020304" pitchFamily="18" charset="0"/>
              </a:rPr>
              <a:t>điểm</a:t>
            </a:r>
            <a:r>
              <a:rPr lang="en-US" sz="2800" u="sng" dirty="0">
                <a:latin typeface=".VnTime" panose="020B72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latin typeface=".VnTime" panose="020B7200000000000000" pitchFamily="34" charset="0"/>
                <a:cs typeface="Times New Roman" panose="02020603050405020304" pitchFamily="18" charset="0"/>
              </a:rPr>
              <a:t>hữu</a:t>
            </a:r>
            <a:r>
              <a:rPr lang="en-US" sz="2800" u="sng" dirty="0">
                <a:latin typeface=".VnTime" panose="020B72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latin typeface=".VnTime" panose="020B7200000000000000" pitchFamily="34" charset="0"/>
                <a:cs typeface="Times New Roman" panose="02020603050405020304" pitchFamily="18" charset="0"/>
              </a:rPr>
              <a:t>hạn</a:t>
            </a:r>
            <a:r>
              <a:rPr lang="en-US" sz="2800" u="sng" dirty="0">
                <a:latin typeface=".VnTime" panose="020B72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.VnTime" panose="020B7200000000000000" pitchFamily="34" charset="0"/>
                <a:cs typeface="Times New Roman" panose="02020603050405020304" pitchFamily="18" charset="0"/>
              </a:rPr>
              <a:t>trªn</a:t>
            </a:r>
            <a:r>
              <a:rPr lang="en-US" sz="2800" dirty="0">
                <a:latin typeface=".VnTime" panose="020B7200000000000000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defRPr/>
            </a:pPr>
            <a:r>
              <a:rPr lang="en-US" sz="2800" dirty="0">
                <a:latin typeface=".VnTime" panose="020B7200000000000000" pitchFamily="34" charset="0"/>
                <a:cs typeface="Times New Roman" panose="02020603050405020304" pitchFamily="18" charset="0"/>
              </a:rPr>
              <a:t>(a; b) </a:t>
            </a:r>
            <a:r>
              <a:rPr lang="en-US" sz="2800" dirty="0" err="1">
                <a:latin typeface=".VnTime" panose="020B7200000000000000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.VnTime" panose="020B72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.VnTime" panose="020B7200000000000000" pitchFamily="34" charset="0"/>
                <a:cs typeface="Times New Roman" panose="02020603050405020304" pitchFamily="18" charset="0"/>
              </a:rPr>
              <a:t>khoảng</a:t>
            </a:r>
            <a:r>
              <a:rPr lang="en-US" sz="2800" dirty="0">
                <a:latin typeface=".VnTime" panose="020B7200000000000000" pitchFamily="34" charset="0"/>
                <a:cs typeface="Times New Roman" panose="02020603050405020304" pitchFamily="18" charset="0"/>
              </a:rPr>
              <a:t> (a; b) </a:t>
            </a:r>
            <a:r>
              <a:rPr lang="en-US" sz="2800" dirty="0" err="1">
                <a:latin typeface=".VnTime" panose="020B7200000000000000" pitchFamily="34" charset="0"/>
                <a:cs typeface="Times New Roman" panose="02020603050405020304" pitchFamily="18" charset="0"/>
              </a:rPr>
              <a:t>gọi</a:t>
            </a:r>
            <a:r>
              <a:rPr lang="en-US" sz="2800" dirty="0">
                <a:latin typeface=".VnTime" panose="020B72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.VnTime" panose="020B7200000000000000" pitchFamily="34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.VnTime" panose="020B72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.VnTime" panose="020B7200000000000000" pitchFamily="34" charset="0"/>
                <a:cs typeface="Times New Roman" panose="02020603050405020304" pitchFamily="18" charset="0"/>
              </a:rPr>
              <a:t>khoảng</a:t>
            </a:r>
            <a:r>
              <a:rPr lang="en-US" sz="2800" dirty="0">
                <a:latin typeface=".VnTime" panose="020B72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.VnTime" panose="020B7200000000000000" pitchFamily="34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latin typeface=".VnTime" panose="020B72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.VnTime" panose="020B7200000000000000" pitchFamily="34" charset="0"/>
                <a:cs typeface="Times New Roman" panose="02020603050405020304" pitchFamily="18" charset="0"/>
              </a:rPr>
              <a:t>điệu</a:t>
            </a:r>
            <a:r>
              <a:rPr lang="en-US" sz="2800" dirty="0">
                <a:latin typeface=".VnTime" panose="020B72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.VnTime" panose="020B7200000000000000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.VnTime" panose="020B72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.VnTime" panose="020B7200000000000000" pitchFamily="34" charset="0"/>
                <a:cs typeface="Times New Roman" panose="02020603050405020304" pitchFamily="18" charset="0"/>
              </a:rPr>
              <a:t>hàm</a:t>
            </a:r>
            <a:r>
              <a:rPr lang="en-US" sz="2800" dirty="0">
                <a:latin typeface=".VnTime" panose="020B72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.VnTime" panose="020B7200000000000000" pitchFamily="34" charset="0"/>
                <a:cs typeface="Times New Roman" panose="02020603050405020304" pitchFamily="18" charset="0"/>
              </a:rPr>
              <a:t>số</a:t>
            </a:r>
            <a:endParaRPr lang="en-US" sz="2800" dirty="0">
              <a:latin typeface=".VnTime" panose="020B7200000000000000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00752" y="1296537"/>
            <a:ext cx="8366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400" b="1" i="1" u="sng" dirty="0" err="1">
                <a:solidFill>
                  <a:srgbClr val="FFFF00"/>
                </a:solidFill>
                <a:latin typeface=".VnTime" panose="020B7200000000000000" pitchFamily="34" charset="0"/>
                <a:cs typeface="Times New Roman" panose="02020603050405020304" pitchFamily="18" charset="0"/>
              </a:rPr>
              <a:t>đÞnh</a:t>
            </a:r>
            <a:r>
              <a:rPr lang="en-US" sz="2400" b="1" i="1" u="sng" dirty="0">
                <a:solidFill>
                  <a:srgbClr val="FFFF00"/>
                </a:solidFill>
                <a:latin typeface=".VnTime" panose="020B72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u="sng" dirty="0" err="1">
                <a:solidFill>
                  <a:srgbClr val="FFFF00"/>
                </a:solidFill>
                <a:latin typeface=".VnTime" panose="020B7200000000000000" pitchFamily="34" charset="0"/>
                <a:cs typeface="Times New Roman" panose="02020603050405020304" pitchFamily="18" charset="0"/>
              </a:rPr>
              <a:t>lý</a:t>
            </a:r>
            <a:r>
              <a:rPr lang="en-US" sz="2400" b="1" i="1" u="sng" dirty="0">
                <a:solidFill>
                  <a:srgbClr val="FFFF00"/>
                </a:solidFill>
                <a:latin typeface=".VnTime" panose="020B72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latin typeface=".VnTime" panose="020B7200000000000000" pitchFamily="34" charset="0"/>
                <a:cs typeface="Times New Roman" panose="02020603050405020304" pitchFamily="18" charset="0"/>
              </a:rPr>
              <a:t>:</a:t>
            </a:r>
            <a:r>
              <a:rPr lang="en-US" sz="2400" dirty="0">
                <a:latin typeface=".VnTime" panose="020B7200000000000000" pitchFamily="34" charset="0"/>
                <a:cs typeface="Times New Roman" panose="02020603050405020304" pitchFamily="18" charset="0"/>
              </a:rPr>
              <a:t> Cho </a:t>
            </a:r>
            <a:r>
              <a:rPr lang="en-US" sz="2400" dirty="0" err="1">
                <a:latin typeface=".VnTime" panose="020B7200000000000000" pitchFamily="34" charset="0"/>
                <a:cs typeface="Times New Roman" panose="02020603050405020304" pitchFamily="18" charset="0"/>
              </a:rPr>
              <a:t>hµm</a:t>
            </a:r>
            <a:r>
              <a:rPr lang="en-US" sz="2400" dirty="0">
                <a:latin typeface=".VnTime" panose="020B72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.VnTime" panose="020B7200000000000000" pitchFamily="34" charset="0"/>
                <a:cs typeface="Times New Roman" panose="02020603050405020304" pitchFamily="18" charset="0"/>
              </a:rPr>
              <a:t>sè</a:t>
            </a:r>
            <a:r>
              <a:rPr lang="en-US" sz="2400" dirty="0">
                <a:latin typeface=".VnTime" panose="020B7200000000000000" pitchFamily="34" charset="0"/>
                <a:cs typeface="Times New Roman" panose="02020603050405020304" pitchFamily="18" charset="0"/>
              </a:rPr>
              <a:t> y = f(x) </a:t>
            </a:r>
            <a:r>
              <a:rPr lang="en-US" sz="2400" dirty="0" err="1">
                <a:latin typeface=".VnTime" panose="020B7200000000000000" pitchFamily="34" charset="0"/>
                <a:cs typeface="Times New Roman" panose="02020603050405020304" pitchFamily="18" charset="0"/>
              </a:rPr>
              <a:t>cã</a:t>
            </a:r>
            <a:r>
              <a:rPr lang="en-US" sz="2400" dirty="0">
                <a:latin typeface=".VnTime" panose="020B7200000000000000" pitchFamily="34" charset="0"/>
                <a:cs typeface="Times New Roman" panose="02020603050405020304" pitchFamily="18" charset="0"/>
              </a:rPr>
              <a:t> ®¹o </a:t>
            </a:r>
            <a:r>
              <a:rPr lang="en-US" sz="2400" dirty="0" err="1">
                <a:latin typeface=".VnTime" panose="020B7200000000000000" pitchFamily="34" charset="0"/>
                <a:cs typeface="Times New Roman" panose="02020603050405020304" pitchFamily="18" charset="0"/>
              </a:rPr>
              <a:t>hµm</a:t>
            </a:r>
            <a:r>
              <a:rPr lang="en-US" sz="2400" dirty="0">
                <a:latin typeface=".VnTime" panose="020B72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.VnTime" panose="020B7200000000000000" pitchFamily="34" charset="0"/>
                <a:cs typeface="Times New Roman" panose="02020603050405020304" pitchFamily="18" charset="0"/>
              </a:rPr>
              <a:t>trªn</a:t>
            </a:r>
            <a:r>
              <a:rPr lang="en-US" sz="2400" dirty="0">
                <a:latin typeface=".VnTime" panose="020B7200000000000000" pitchFamily="34" charset="0"/>
                <a:cs typeface="Times New Roman" panose="02020603050405020304" pitchFamily="18" charset="0"/>
              </a:rPr>
              <a:t> (a; b).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00751" y="2060812"/>
            <a:ext cx="78201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400" dirty="0">
                <a:latin typeface=".VnTime" panose="020B7200000000000000" pitchFamily="34" charset="0"/>
                <a:cs typeface="Times New Roman" panose="02020603050405020304" pitchFamily="18" charset="0"/>
              </a:rPr>
              <a:t>a)* </a:t>
            </a:r>
            <a:r>
              <a:rPr lang="en-US" sz="2400" dirty="0" err="1">
                <a:latin typeface=".VnTime" panose="020B7200000000000000" pitchFamily="34" charset="0"/>
                <a:cs typeface="Times New Roman" panose="02020603050405020304" pitchFamily="18" charset="0"/>
              </a:rPr>
              <a:t>NÕu</a:t>
            </a:r>
            <a:r>
              <a:rPr lang="en-US" sz="2400" dirty="0">
                <a:latin typeface=".VnTime" panose="020B7200000000000000" pitchFamily="34" charset="0"/>
                <a:cs typeface="Times New Roman" panose="02020603050405020304" pitchFamily="18" charset="0"/>
              </a:rPr>
              <a:t> f’(x) &lt; 0 </a:t>
            </a:r>
            <a:r>
              <a:rPr lang="en-US" sz="2400" dirty="0">
                <a:latin typeface=".VnTime" panose="020B7200000000000000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lang="en-US" sz="2400" dirty="0">
                <a:latin typeface=".VnTime" panose="020B7200000000000000" pitchFamily="34" charset="0"/>
                <a:cs typeface="Times New Roman" panose="02020603050405020304" pitchFamily="18" charset="0"/>
              </a:rPr>
              <a:t>x </a:t>
            </a:r>
            <a:r>
              <a:rPr lang="en-US" sz="2400" dirty="0">
                <a:latin typeface=".VnTime" panose="020B7200000000000000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US" sz="2400" dirty="0">
                <a:latin typeface=".VnTime" panose="020B7200000000000000" pitchFamily="34" charset="0"/>
                <a:cs typeface="Times New Roman" panose="02020603050405020304" pitchFamily="18" charset="0"/>
              </a:rPr>
              <a:t> (a; b) </a:t>
            </a:r>
            <a:r>
              <a:rPr lang="en-US" sz="2400" dirty="0" err="1">
                <a:latin typeface=".VnTime" panose="020B7200000000000000" pitchFamily="34" charset="0"/>
                <a:cs typeface="Times New Roman" panose="02020603050405020304" pitchFamily="18" charset="0"/>
              </a:rPr>
              <a:t>th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ì</a:t>
            </a:r>
            <a:r>
              <a:rPr lang="en-US" sz="2400" dirty="0">
                <a:latin typeface=".VnTime" panose="020B7200000000000000" pitchFamily="34" charset="0"/>
                <a:cs typeface="Times New Roman" panose="02020603050405020304" pitchFamily="18" charset="0"/>
              </a:rPr>
              <a:t> f(x) </a:t>
            </a:r>
            <a:r>
              <a:rPr lang="en-US" sz="2400" dirty="0" err="1">
                <a:latin typeface=".VnTime" panose="020B7200000000000000" pitchFamily="34" charset="0"/>
                <a:cs typeface="Times New Roman" panose="02020603050405020304" pitchFamily="18" charset="0"/>
              </a:rPr>
              <a:t>nghÞch</a:t>
            </a:r>
            <a:r>
              <a:rPr lang="en-US" sz="2400" dirty="0">
                <a:latin typeface=".VnTime" panose="020B72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.VnTime" panose="020B7200000000000000" pitchFamily="34" charset="0"/>
                <a:cs typeface="Times New Roman" panose="02020603050405020304" pitchFamily="18" charset="0"/>
              </a:rPr>
              <a:t>biÕn</a:t>
            </a:r>
            <a:r>
              <a:rPr lang="en-US" sz="2400" dirty="0">
                <a:latin typeface=".VnTime" panose="020B72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.VnTime" panose="020B7200000000000000" pitchFamily="34" charset="0"/>
                <a:cs typeface="Times New Roman" panose="02020603050405020304" pitchFamily="18" charset="0"/>
              </a:rPr>
              <a:t>trªn</a:t>
            </a:r>
            <a:r>
              <a:rPr lang="en-US" sz="2400" dirty="0">
                <a:latin typeface=".VnTime" panose="020B7200000000000000" pitchFamily="34" charset="0"/>
                <a:cs typeface="Times New Roman" panose="02020603050405020304" pitchFamily="18" charset="0"/>
              </a:rPr>
              <a:t> (a; b)</a:t>
            </a:r>
          </a:p>
          <a:p>
            <a:pPr>
              <a:defRPr/>
            </a:pPr>
            <a:r>
              <a:rPr lang="en-US" sz="2400" dirty="0">
                <a:latin typeface=".VnTime" panose="020B7200000000000000" pitchFamily="34" charset="0"/>
                <a:cs typeface="Times New Roman" panose="02020603050405020304" pitchFamily="18" charset="0"/>
              </a:rPr>
              <a:t>   * </a:t>
            </a:r>
            <a:r>
              <a:rPr lang="en-US" sz="2400" dirty="0" err="1">
                <a:latin typeface=".VnTime" panose="020B7200000000000000" pitchFamily="34" charset="0"/>
                <a:cs typeface="Times New Roman" panose="02020603050405020304" pitchFamily="18" charset="0"/>
              </a:rPr>
              <a:t>NÕu</a:t>
            </a:r>
            <a:r>
              <a:rPr lang="en-US" sz="2400" dirty="0">
                <a:latin typeface=".VnTime" panose="020B7200000000000000" pitchFamily="34" charset="0"/>
                <a:cs typeface="Times New Roman" panose="02020603050405020304" pitchFamily="18" charset="0"/>
              </a:rPr>
              <a:t> f’(x) &gt; 0 </a:t>
            </a:r>
            <a:r>
              <a:rPr lang="en-US" sz="2400" dirty="0">
                <a:latin typeface=".VnTime" panose="020B7200000000000000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lang="en-US" sz="2400" dirty="0">
                <a:latin typeface=".VnTime" panose="020B7200000000000000" pitchFamily="34" charset="0"/>
                <a:cs typeface="Times New Roman" panose="02020603050405020304" pitchFamily="18" charset="0"/>
              </a:rPr>
              <a:t> x </a:t>
            </a:r>
            <a:r>
              <a:rPr lang="en-US" sz="2400" dirty="0">
                <a:latin typeface=".VnTime" panose="020B7200000000000000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US" sz="2400" dirty="0">
                <a:latin typeface=".VnTime" panose="020B7200000000000000" pitchFamily="34" charset="0"/>
                <a:cs typeface="Times New Roman" panose="02020603050405020304" pitchFamily="18" charset="0"/>
              </a:rPr>
              <a:t> (a; b) </a:t>
            </a:r>
            <a:r>
              <a:rPr lang="en-US" sz="2400" dirty="0" err="1">
                <a:latin typeface=".VnTime" panose="020B7200000000000000" pitchFamily="34" charset="0"/>
                <a:cs typeface="Times New Roman" panose="02020603050405020304" pitchFamily="18" charset="0"/>
              </a:rPr>
              <a:t>th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ì</a:t>
            </a:r>
            <a:r>
              <a:rPr lang="en-US" sz="2400" dirty="0">
                <a:latin typeface=".VnTime" panose="020B7200000000000000" pitchFamily="34" charset="0"/>
                <a:cs typeface="Times New Roman" panose="02020603050405020304" pitchFamily="18" charset="0"/>
              </a:rPr>
              <a:t> f(x) ®</a:t>
            </a:r>
            <a:r>
              <a:rPr lang="en-US" sz="2400" dirty="0" err="1">
                <a:latin typeface=".VnTime" panose="020B7200000000000000" pitchFamily="34" charset="0"/>
                <a:cs typeface="Times New Roman" panose="02020603050405020304" pitchFamily="18" charset="0"/>
              </a:rPr>
              <a:t>ång</a:t>
            </a:r>
            <a:r>
              <a:rPr lang="en-US" sz="2400" dirty="0">
                <a:latin typeface=".VnTime" panose="020B72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.VnTime" panose="020B7200000000000000" pitchFamily="34" charset="0"/>
                <a:cs typeface="Times New Roman" panose="02020603050405020304" pitchFamily="18" charset="0"/>
              </a:rPr>
              <a:t>biÕn</a:t>
            </a:r>
            <a:r>
              <a:rPr lang="en-US" sz="2400" dirty="0">
                <a:latin typeface=".VnTime" panose="020B72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.VnTime" panose="020B7200000000000000" pitchFamily="34" charset="0"/>
                <a:cs typeface="Times New Roman" panose="02020603050405020304" pitchFamily="18" charset="0"/>
              </a:rPr>
              <a:t>trªn</a:t>
            </a:r>
            <a:r>
              <a:rPr lang="en-US" sz="2400" dirty="0">
                <a:latin typeface=".VnTime" panose="020B7200000000000000" pitchFamily="34" charset="0"/>
                <a:cs typeface="Times New Roman" panose="02020603050405020304" pitchFamily="18" charset="0"/>
              </a:rPr>
              <a:t> (a; b)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00751" y="3278058"/>
            <a:ext cx="88588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400" dirty="0">
                <a:latin typeface=".VnTime" panose="020B7200000000000000" pitchFamily="34" charset="0"/>
                <a:cs typeface="Times New Roman" panose="02020603050405020304" pitchFamily="18" charset="0"/>
              </a:rPr>
              <a:t>b) *f(x) </a:t>
            </a:r>
            <a:r>
              <a:rPr lang="en-US" sz="2400" dirty="0" err="1">
                <a:latin typeface=".VnTime" panose="020B7200000000000000" pitchFamily="34" charset="0"/>
                <a:cs typeface="Times New Roman" panose="02020603050405020304" pitchFamily="18" charset="0"/>
              </a:rPr>
              <a:t>nghÞch</a:t>
            </a:r>
            <a:r>
              <a:rPr lang="en-US" sz="2400" dirty="0">
                <a:latin typeface=".VnTime" panose="020B72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.VnTime" panose="020B7200000000000000" pitchFamily="34" charset="0"/>
                <a:cs typeface="Times New Roman" panose="02020603050405020304" pitchFamily="18" charset="0"/>
              </a:rPr>
              <a:t>biÕn</a:t>
            </a:r>
            <a:r>
              <a:rPr lang="en-US" sz="2400" dirty="0">
                <a:latin typeface=".VnTime" panose="020B72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.VnTime" panose="020B7200000000000000" pitchFamily="34" charset="0"/>
                <a:cs typeface="Times New Roman" panose="02020603050405020304" pitchFamily="18" charset="0"/>
              </a:rPr>
              <a:t>trªn</a:t>
            </a:r>
            <a:r>
              <a:rPr lang="en-US" sz="2400" dirty="0">
                <a:latin typeface=".VnTime" panose="020B7200000000000000" pitchFamily="34" charset="0"/>
                <a:cs typeface="Times New Roman" panose="02020603050405020304" pitchFamily="18" charset="0"/>
              </a:rPr>
              <a:t> (a; b</a:t>
            </a:r>
            <a:r>
              <a:rPr lang="en-US" sz="2400" dirty="0" smtClean="0">
                <a:latin typeface=".VnTime" panose="020B7200000000000000" pitchFamily="34" charset="0"/>
                <a:cs typeface="Times New Roman" panose="02020603050405020304" pitchFamily="18" charset="0"/>
              </a:rPr>
              <a:t>) =&gt; </a:t>
            </a:r>
            <a:endParaRPr lang="en-US" sz="2400" dirty="0">
              <a:latin typeface=".VnTime" panose="020B7200000000000000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2400" dirty="0">
                <a:latin typeface=".VnTime" panose="020B7200000000000000" pitchFamily="34" charset="0"/>
                <a:cs typeface="Times New Roman" panose="02020603050405020304" pitchFamily="18" charset="0"/>
              </a:rPr>
              <a:t>    * f(x) ®</a:t>
            </a:r>
            <a:r>
              <a:rPr lang="en-US" sz="2400" dirty="0" err="1">
                <a:latin typeface=".VnTime" panose="020B7200000000000000" pitchFamily="34" charset="0"/>
                <a:cs typeface="Times New Roman" panose="02020603050405020304" pitchFamily="18" charset="0"/>
              </a:rPr>
              <a:t>ång</a:t>
            </a:r>
            <a:r>
              <a:rPr lang="en-US" sz="2400" dirty="0">
                <a:latin typeface=".VnTime" panose="020B72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.VnTime" panose="020B7200000000000000" pitchFamily="34" charset="0"/>
                <a:cs typeface="Times New Roman" panose="02020603050405020304" pitchFamily="18" charset="0"/>
              </a:rPr>
              <a:t>biÕn</a:t>
            </a:r>
            <a:r>
              <a:rPr lang="en-US" sz="2400" dirty="0">
                <a:latin typeface=".VnTime" panose="020B72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.VnTime" panose="020B7200000000000000" pitchFamily="34" charset="0"/>
                <a:cs typeface="Times New Roman" panose="02020603050405020304" pitchFamily="18" charset="0"/>
              </a:rPr>
              <a:t>trªn</a:t>
            </a:r>
            <a:r>
              <a:rPr lang="en-US" sz="2400" dirty="0">
                <a:latin typeface=".VnTime" panose="020B7200000000000000" pitchFamily="34" charset="0"/>
                <a:cs typeface="Times New Roman" panose="02020603050405020304" pitchFamily="18" charset="0"/>
              </a:rPr>
              <a:t> (a; b</a:t>
            </a:r>
            <a:r>
              <a:rPr lang="en-US" sz="2400" dirty="0" smtClean="0">
                <a:latin typeface=".VnTime" panose="020B7200000000000000" pitchFamily="34" charset="0"/>
                <a:cs typeface="Times New Roman" panose="02020603050405020304" pitchFamily="18" charset="0"/>
              </a:rPr>
              <a:t>) =&gt; </a:t>
            </a:r>
            <a:endParaRPr lang="en-US" sz="2400" dirty="0">
              <a:latin typeface=".VnTime" panose="020B7200000000000000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2970710"/>
              </p:ext>
            </p:extLst>
          </p:nvPr>
        </p:nvGraphicFramePr>
        <p:xfrm>
          <a:off x="5172500" y="3211324"/>
          <a:ext cx="2414044" cy="5114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Equation" r:id="rId3" imgW="1079280" imgH="228600" progId="Equation.DSMT4">
                  <p:embed/>
                </p:oleObj>
              </mc:Choice>
              <mc:Fallback>
                <p:oleObj name="Equation" r:id="rId3" imgW="10792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72500" y="3211324"/>
                        <a:ext cx="2414044" cy="5114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4695453"/>
              </p:ext>
            </p:extLst>
          </p:nvPr>
        </p:nvGraphicFramePr>
        <p:xfrm>
          <a:off x="5083791" y="3666025"/>
          <a:ext cx="2414044" cy="5114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Equation" r:id="rId5" imgW="1079280" imgH="228600" progId="Equation.DSMT4">
                  <p:embed/>
                </p:oleObj>
              </mc:Choice>
              <mc:Fallback>
                <p:oleObj name="Equation" r:id="rId5" imgW="10792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83791" y="3666025"/>
                        <a:ext cx="2414044" cy="5114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342645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3" grpId="0"/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ctangle 3"/>
          <p:cNvSpPr/>
          <p:nvPr/>
        </p:nvSpPr>
        <p:spPr>
          <a:xfrm>
            <a:off x="222913" y="515171"/>
            <a:ext cx="11969087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32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§Ó </a:t>
            </a:r>
            <a:r>
              <a:rPr lang="en-US" sz="32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xÐt</a:t>
            </a:r>
            <a:r>
              <a:rPr lang="en-US" sz="32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tÝnh</a:t>
            </a:r>
            <a:r>
              <a:rPr lang="en-US" sz="32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 ®¬n ®</a:t>
            </a:r>
            <a:r>
              <a:rPr lang="en-US" sz="32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iÖu</a:t>
            </a:r>
            <a:r>
              <a:rPr lang="en-US" sz="32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cña</a:t>
            </a:r>
            <a:r>
              <a:rPr lang="en-US" sz="32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hµm</a:t>
            </a:r>
            <a:r>
              <a:rPr lang="en-US" sz="32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sè</a:t>
            </a:r>
            <a:r>
              <a:rPr lang="en-US" sz="32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 y = f(x) ta </a:t>
            </a:r>
            <a:r>
              <a:rPr lang="en-US" sz="32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làm</a:t>
            </a:r>
            <a:r>
              <a:rPr lang="en-US" sz="32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như</a:t>
            </a:r>
            <a:r>
              <a:rPr lang="en-US" sz="32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sau</a:t>
            </a:r>
            <a:r>
              <a:rPr lang="en-US" sz="32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: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sz="3200" b="1" dirty="0" smtClean="0">
              <a:solidFill>
                <a:srgbClr val="FFFF00"/>
              </a:solidFill>
              <a:latin typeface=".VnTime" panose="020B7200000000000000" pitchFamily="34" charset="0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en-US" sz="2800" b="1" u="sng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B­ước</a:t>
            </a:r>
            <a:r>
              <a:rPr lang="en-US" sz="2800" b="1" u="sng" dirty="0" smtClean="0">
                <a:solidFill>
                  <a:srgbClr val="FFFF00"/>
                </a:solidFill>
                <a:latin typeface=".VnTime" panose="020B7200000000000000" pitchFamily="34" charset="0"/>
              </a:rPr>
              <a:t> 1</a:t>
            </a:r>
            <a:r>
              <a:rPr lang="en-US" sz="28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: </a:t>
            </a:r>
            <a:r>
              <a:rPr lang="en-US" sz="28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T×m</a:t>
            </a:r>
            <a:r>
              <a:rPr lang="en-US" sz="28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 TX§ </a:t>
            </a:r>
            <a:endParaRPr lang="en-US" sz="2800" dirty="0" smtClean="0">
              <a:solidFill>
                <a:srgbClr val="FFFF00"/>
              </a:solidFill>
              <a:latin typeface=".VnTime" panose="020B7200000000000000" pitchFamily="34" charset="0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endParaRPr lang="en-US" sz="2800" dirty="0" smtClean="0">
              <a:solidFill>
                <a:srgbClr val="FFFF00"/>
              </a:solidFill>
              <a:latin typeface=".VnTime" panose="020B7200000000000000" pitchFamily="34" charset="0"/>
            </a:endParaRPr>
          </a:p>
          <a:p>
            <a:pPr algn="just">
              <a:spcBef>
                <a:spcPct val="0"/>
              </a:spcBef>
            </a:pPr>
            <a:r>
              <a:rPr lang="en-US" sz="2800" b="1" u="sng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B­ước</a:t>
            </a:r>
            <a:r>
              <a:rPr lang="en-US" sz="2800" b="1" u="sng" dirty="0" smtClean="0">
                <a:solidFill>
                  <a:srgbClr val="FFFF00"/>
                </a:solidFill>
                <a:latin typeface=".VnTime" panose="020B7200000000000000" pitchFamily="34" charset="0"/>
              </a:rPr>
              <a:t> 2</a:t>
            </a:r>
            <a:r>
              <a:rPr lang="en-US" sz="28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: </a:t>
            </a:r>
            <a:r>
              <a:rPr lang="en-US" sz="28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tÝnh</a:t>
            </a:r>
            <a:r>
              <a:rPr lang="en-US" sz="28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800" dirty="0" smtClean="0">
                <a:solidFill>
                  <a:srgbClr val="FFFF00"/>
                </a:solidFill>
                <a:latin typeface=".VnTime" panose="020B7200000000000000" pitchFamily="34" charset="0"/>
              </a:rPr>
              <a:t> y’,</a:t>
            </a:r>
            <a:r>
              <a:rPr lang="en-US" sz="28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T×m</a:t>
            </a:r>
            <a:r>
              <a:rPr lang="en-US" sz="28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c¸c</a:t>
            </a:r>
            <a:r>
              <a:rPr lang="en-US" sz="28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đi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ểm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aseline="-25000" dirty="0">
                <a:solidFill>
                  <a:srgbClr val="FFFF00"/>
                </a:solidFill>
              </a:rPr>
              <a:t>i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mà</a:t>
            </a:r>
            <a:r>
              <a:rPr lang="en-US" sz="28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tại</a:t>
            </a:r>
            <a:r>
              <a:rPr lang="en-US" sz="28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y’= 0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y’không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endParaRPr lang="en-US" sz="28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endParaRPr lang="en-US" sz="28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</a:pPr>
            <a:r>
              <a:rPr lang="en-US" sz="2800" b="1" u="sng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B­ưíc</a:t>
            </a:r>
            <a:r>
              <a:rPr lang="en-US" sz="2800" b="1" u="sng" dirty="0" smtClean="0">
                <a:solidFill>
                  <a:srgbClr val="FFFF00"/>
                </a:solidFill>
                <a:latin typeface=".VnTime" panose="020B7200000000000000" pitchFamily="34" charset="0"/>
              </a:rPr>
              <a:t> 3</a:t>
            </a:r>
            <a:r>
              <a:rPr lang="en-US" sz="28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: </a:t>
            </a:r>
            <a:r>
              <a:rPr lang="en-US" sz="28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LËp</a:t>
            </a:r>
            <a:r>
              <a:rPr lang="en-US" sz="28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b¶ng</a:t>
            </a:r>
            <a:r>
              <a:rPr lang="en-US" sz="28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biÕn</a:t>
            </a:r>
            <a:r>
              <a:rPr lang="en-US" sz="28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thiªn</a:t>
            </a:r>
            <a:r>
              <a:rPr lang="en-US" sz="28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và</a:t>
            </a:r>
            <a:r>
              <a:rPr lang="en-US" sz="28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aseline="-25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endParaRPr lang="en-US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endParaRPr lang="en-US" sz="3200" b="1" dirty="0" smtClean="0">
              <a:solidFill>
                <a:srgbClr val="FFFF00"/>
              </a:solidFill>
              <a:latin typeface=".VnTime" panose="020B7200000000000000" pitchFamily="34" charset="0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en-US" sz="3200" b="1" u="sng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Bư­íc</a:t>
            </a:r>
            <a:r>
              <a:rPr lang="en-US" sz="3200" b="1" u="sng" dirty="0" smtClean="0">
                <a:solidFill>
                  <a:srgbClr val="FFFF00"/>
                </a:solidFill>
                <a:latin typeface=".VnTime" panose="020B7200000000000000" pitchFamily="34" charset="0"/>
              </a:rPr>
              <a:t> 4</a:t>
            </a:r>
            <a:r>
              <a:rPr lang="en-US" sz="32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:  </a:t>
            </a:r>
            <a:r>
              <a:rPr lang="en-US" sz="32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kÕt</a:t>
            </a:r>
            <a:r>
              <a:rPr lang="en-US" sz="32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luËn</a:t>
            </a:r>
            <a:r>
              <a:rPr lang="en-US" sz="32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  </a:t>
            </a:r>
            <a:endParaRPr lang="en-US" sz="3200" b="1" dirty="0">
              <a:solidFill>
                <a:srgbClr val="FFFF00"/>
              </a:solidFill>
              <a:latin typeface=".VnTime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4582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59892" y="403578"/>
            <a:ext cx="86617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32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VÝ </a:t>
            </a:r>
            <a:r>
              <a:rPr lang="en-US" sz="32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dô</a:t>
            </a:r>
            <a:r>
              <a:rPr lang="en-US" sz="32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 1: </a:t>
            </a:r>
            <a:r>
              <a:rPr lang="en-US" sz="32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XÐt</a:t>
            </a:r>
            <a:r>
              <a:rPr lang="en-US" sz="32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tÝnh</a:t>
            </a:r>
            <a:r>
              <a:rPr lang="en-US" sz="32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 ®</a:t>
            </a:r>
            <a:r>
              <a:rPr lang="en-US" sz="32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ång</a:t>
            </a:r>
            <a:r>
              <a:rPr lang="en-US" sz="32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biÕn</a:t>
            </a:r>
            <a:r>
              <a:rPr lang="en-US" sz="32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, </a:t>
            </a:r>
            <a:r>
              <a:rPr lang="en-US" sz="32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nghÞch</a:t>
            </a:r>
            <a:r>
              <a:rPr lang="en-US" sz="32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biÕn</a:t>
            </a:r>
            <a:r>
              <a:rPr lang="en-US" sz="32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 (®¬n ®</a:t>
            </a:r>
            <a:r>
              <a:rPr lang="en-US" sz="32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iÖu</a:t>
            </a:r>
            <a:r>
              <a:rPr lang="en-US" sz="32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) </a:t>
            </a:r>
            <a:r>
              <a:rPr lang="en-US" sz="32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cña</a:t>
            </a:r>
            <a:r>
              <a:rPr lang="en-US" sz="32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hµm</a:t>
            </a:r>
            <a:r>
              <a:rPr lang="en-US" sz="32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sè</a:t>
            </a:r>
            <a:r>
              <a:rPr lang="en-US" sz="32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sau</a:t>
            </a:r>
            <a:endParaRPr lang="en-US" sz="3200" dirty="0">
              <a:solidFill>
                <a:srgbClr val="FFFF00"/>
              </a:solidFill>
              <a:latin typeface=".VnTime" panose="020B7200000000000000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46155" y="2805654"/>
            <a:ext cx="13290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dirty="0" smtClean="0">
                <a:latin typeface=".VnTime" panose="020B7200000000000000" pitchFamily="34" charset="0"/>
              </a:rPr>
              <a:t>TX§: D = R</a:t>
            </a:r>
            <a:endParaRPr lang="en-US" dirty="0">
              <a:latin typeface=".VnTime" panose="020B7200000000000000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2248" y="3551401"/>
            <a:ext cx="2223172" cy="47034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7155" y="4591709"/>
            <a:ext cx="2109163" cy="38114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5874" y="4331949"/>
            <a:ext cx="1416967" cy="1029891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391177" y="2605950"/>
            <a:ext cx="8996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sz="2400" u="sng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u="sng" dirty="0" smtClean="0">
                <a:solidFill>
                  <a:srgbClr val="00B0F0"/>
                </a:solidFill>
                <a:latin typeface=".VnTime" panose="020B7200000000000000" pitchFamily="34" charset="0"/>
              </a:rPr>
              <a:t>:</a:t>
            </a:r>
            <a:endParaRPr lang="en-US" u="sng" dirty="0">
              <a:solidFill>
                <a:srgbClr val="00B0F0"/>
              </a:solidFill>
              <a:latin typeface=".VnTime" panose="020B7200000000000000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54313" y="1352089"/>
            <a:ext cx="3241107" cy="908250"/>
          </a:xfrm>
          <a:prstGeom prst="rect">
            <a:avLst/>
          </a:prstGeom>
        </p:spPr>
      </p:pic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8501345"/>
              </p:ext>
            </p:extLst>
          </p:nvPr>
        </p:nvGraphicFramePr>
        <p:xfrm>
          <a:off x="1856097" y="4548620"/>
          <a:ext cx="1615868" cy="5692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tion" r:id="rId7" imgW="596880" imgH="228600" progId="Equation.DSMT4">
                  <p:embed/>
                </p:oleObj>
              </mc:Choice>
              <mc:Fallback>
                <p:oleObj name="Equation" r:id="rId7" imgW="5968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56097" y="4548620"/>
                        <a:ext cx="1615868" cy="5692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1646155" y="3551401"/>
            <a:ext cx="9039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sz="2400" dirty="0" smtClean="0">
                <a:latin typeface=".VnTime" panose="020B7200000000000000" pitchFamily="34" charset="0"/>
              </a:rPr>
              <a:t>Ta </a:t>
            </a:r>
            <a:r>
              <a:rPr lang="en-US" sz="2400" dirty="0" err="1" smtClean="0">
                <a:latin typeface=".VnTime" panose="020B7200000000000000" pitchFamily="34" charset="0"/>
              </a:rPr>
              <a:t>c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dirty="0">
              <a:latin typeface=".VnTime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632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4748" y="1234679"/>
            <a:ext cx="8305800" cy="3330575"/>
          </a:xfrm>
          <a:prstGeom prst="rect">
            <a:avLst/>
          </a:prstGeom>
        </p:spPr>
      </p:pic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2683066" y="1426627"/>
            <a:ext cx="7239000" cy="471488"/>
            <a:chOff x="768" y="997"/>
            <a:chExt cx="4560" cy="297"/>
          </a:xfrm>
        </p:grpSpPr>
        <p:pic>
          <p:nvPicPr>
            <p:cNvPr id="7" name="Picture 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1024"/>
              <a:ext cx="38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8" name="Picture 7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44" y="1016"/>
              <a:ext cx="384" cy="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9" name="Text Box 44"/>
            <p:cNvSpPr txBox="1">
              <a:spLocks noChangeArrowheads="1"/>
            </p:cNvSpPr>
            <p:nvPr/>
          </p:nvSpPr>
          <p:spPr bwMode="auto">
            <a:xfrm>
              <a:off x="2088" y="997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en-US" sz="2400">
                  <a:solidFill>
                    <a:srgbClr val="FFFF00"/>
                  </a:solidFill>
                  <a:latin typeface="Verdana" panose="020B0604030504040204" pitchFamily="34" charset="0"/>
                </a:rPr>
                <a:t>2</a:t>
              </a:r>
            </a:p>
          </p:txBody>
        </p:sp>
        <p:sp>
          <p:nvSpPr>
            <p:cNvPr id="10" name="Text Box 45"/>
            <p:cNvSpPr txBox="1">
              <a:spLocks noChangeArrowheads="1"/>
            </p:cNvSpPr>
            <p:nvPr/>
          </p:nvSpPr>
          <p:spPr bwMode="auto">
            <a:xfrm>
              <a:off x="3669" y="100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en-US" sz="2400">
                  <a:solidFill>
                    <a:srgbClr val="FFFF00"/>
                  </a:solidFill>
                  <a:latin typeface="Verdana" panose="020B0604030504040204" pitchFamily="34" charset="0"/>
                </a:rPr>
                <a:t>4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3633860" y="2040182"/>
            <a:ext cx="5334000" cy="596901"/>
            <a:chOff x="1344" y="1471"/>
            <a:chExt cx="3360" cy="376"/>
          </a:xfrm>
        </p:grpSpPr>
        <p:sp>
          <p:nvSpPr>
            <p:cNvPr id="12" name="Text Box 48"/>
            <p:cNvSpPr txBox="1">
              <a:spLocks noChangeArrowheads="1"/>
            </p:cNvSpPr>
            <p:nvPr/>
          </p:nvSpPr>
          <p:spPr bwMode="auto">
            <a:xfrm>
              <a:off x="1344" y="1471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en-US" sz="2400">
                  <a:solidFill>
                    <a:srgbClr val="FF3300"/>
                  </a:solidFill>
                  <a:latin typeface="Verdana" panose="020B0604030504040204" pitchFamily="34" charset="0"/>
                </a:rPr>
                <a:t>+</a:t>
              </a:r>
            </a:p>
          </p:txBody>
        </p:sp>
        <p:sp>
          <p:nvSpPr>
            <p:cNvPr id="13" name="Text Box 51"/>
            <p:cNvSpPr txBox="1">
              <a:spLocks noChangeArrowheads="1"/>
            </p:cNvSpPr>
            <p:nvPr/>
          </p:nvSpPr>
          <p:spPr bwMode="auto">
            <a:xfrm>
              <a:off x="2833" y="1482"/>
              <a:ext cx="33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en-US">
                  <a:solidFill>
                    <a:srgbClr val="FF3300"/>
                  </a:solidFill>
                  <a:latin typeface="Verdana" panose="020B0604030504040204" pitchFamily="34" charset="0"/>
                </a:rPr>
                <a:t>-</a:t>
              </a:r>
            </a:p>
          </p:txBody>
        </p:sp>
        <p:sp>
          <p:nvSpPr>
            <p:cNvPr id="14" name="Text Box 52"/>
            <p:cNvSpPr txBox="1">
              <a:spLocks noChangeArrowheads="1"/>
            </p:cNvSpPr>
            <p:nvPr/>
          </p:nvSpPr>
          <p:spPr bwMode="auto">
            <a:xfrm>
              <a:off x="4368" y="1471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en-US" sz="2400">
                  <a:solidFill>
                    <a:srgbClr val="FF3300"/>
                  </a:solidFill>
                  <a:latin typeface="Verdana" panose="020B0604030504040204" pitchFamily="34" charset="0"/>
                </a:rPr>
                <a:t>+</a:t>
              </a:r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4715741" y="2637083"/>
            <a:ext cx="3097213" cy="1646238"/>
            <a:chOff x="2036" y="1898"/>
            <a:chExt cx="1951" cy="1037"/>
          </a:xfrm>
        </p:grpSpPr>
        <p:pic>
          <p:nvPicPr>
            <p:cNvPr id="17" name="Picture 16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6" y="1898"/>
              <a:ext cx="320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18" name="Picture 17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" y="2295"/>
              <a:ext cx="352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19" name="Line 58"/>
          <p:cNvSpPr>
            <a:spLocks noChangeShapeType="1"/>
          </p:cNvSpPr>
          <p:nvPr/>
        </p:nvSpPr>
        <p:spPr bwMode="auto">
          <a:xfrm flipV="1">
            <a:off x="3126347" y="3249606"/>
            <a:ext cx="1403350" cy="7874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0" name="Line 60"/>
          <p:cNvSpPr>
            <a:spLocks noChangeShapeType="1"/>
          </p:cNvSpPr>
          <p:nvPr/>
        </p:nvSpPr>
        <p:spPr bwMode="auto">
          <a:xfrm>
            <a:off x="5311966" y="3249606"/>
            <a:ext cx="1743075" cy="5842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1" name="Line 58"/>
          <p:cNvSpPr>
            <a:spLocks noChangeShapeType="1"/>
          </p:cNvSpPr>
          <p:nvPr/>
        </p:nvSpPr>
        <p:spPr bwMode="auto">
          <a:xfrm flipV="1">
            <a:off x="7948198" y="3091490"/>
            <a:ext cx="1403350" cy="7874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737860" y="2168031"/>
            <a:ext cx="930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0</a:t>
            </a:r>
            <a:endParaRPr lang="en-US" sz="3200" dirty="0"/>
          </a:p>
        </p:txBody>
      </p:sp>
      <p:sp>
        <p:nvSpPr>
          <p:cNvPr id="23" name="Rectangle 22"/>
          <p:cNvSpPr/>
          <p:nvPr/>
        </p:nvSpPr>
        <p:spPr>
          <a:xfrm>
            <a:off x="7302704" y="2168031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0</a:t>
            </a:r>
            <a:endParaRPr lang="en-US" sz="3200" dirty="0"/>
          </a:p>
        </p:txBody>
      </p:sp>
      <p:sp>
        <p:nvSpPr>
          <p:cNvPr id="25" name="Rectangle 24"/>
          <p:cNvSpPr/>
          <p:nvPr/>
        </p:nvSpPr>
        <p:spPr>
          <a:xfrm>
            <a:off x="1540979" y="4716189"/>
            <a:ext cx="64043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sz="28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KÕt</a:t>
            </a:r>
            <a:r>
              <a:rPr lang="en-US" sz="28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luËn</a:t>
            </a:r>
            <a:r>
              <a:rPr lang="en-US" sz="2800" dirty="0" smtClean="0">
                <a:solidFill>
                  <a:srgbClr val="FFFF00"/>
                </a:solidFill>
                <a:latin typeface=".VnTime" panose="020B7200000000000000" pitchFamily="34" charset="0"/>
              </a:rPr>
              <a:t>: + </a:t>
            </a:r>
            <a:r>
              <a:rPr lang="en-US" sz="2800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Hµm</a:t>
            </a:r>
            <a:r>
              <a:rPr lang="en-US" sz="2800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sè</a:t>
            </a:r>
            <a:r>
              <a:rPr lang="en-US" sz="2800" dirty="0" smtClean="0">
                <a:solidFill>
                  <a:srgbClr val="FFFF00"/>
                </a:solidFill>
                <a:latin typeface=".VnTime" panose="020B7200000000000000" pitchFamily="34" charset="0"/>
              </a:rPr>
              <a:t> ®</a:t>
            </a:r>
            <a:r>
              <a:rPr lang="en-US" sz="2800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ång</a:t>
            </a:r>
            <a:r>
              <a:rPr lang="en-US" sz="2800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biÕn</a:t>
            </a:r>
            <a:r>
              <a:rPr lang="en-US" sz="2800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trªn</a:t>
            </a:r>
            <a:r>
              <a:rPr lang="en-US" sz="2800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kho¶ng</a:t>
            </a:r>
            <a:endParaRPr lang="en-US" sz="2800" dirty="0">
              <a:solidFill>
                <a:srgbClr val="FFFF00"/>
              </a:solidFill>
              <a:latin typeface=".VnTime" panose="020B7200000000000000" pitchFamily="34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21804" y="4872480"/>
            <a:ext cx="2190598" cy="389250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3126347" y="5318984"/>
            <a:ext cx="51684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sz="2800" dirty="0" smtClean="0">
                <a:solidFill>
                  <a:srgbClr val="FFFF00"/>
                </a:solidFill>
                <a:latin typeface=".VnTime" panose="020B7200000000000000" pitchFamily="34" charset="0"/>
              </a:rPr>
              <a:t>+ </a:t>
            </a:r>
            <a:r>
              <a:rPr lang="en-US" sz="2800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Hµm</a:t>
            </a:r>
            <a:r>
              <a:rPr lang="en-US" sz="2800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sè</a:t>
            </a:r>
            <a:r>
              <a:rPr lang="en-US" sz="2800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nghịch</a:t>
            </a:r>
            <a:r>
              <a:rPr lang="en-US" sz="2800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biÕn</a:t>
            </a:r>
            <a:r>
              <a:rPr lang="en-US" sz="2800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trªn</a:t>
            </a:r>
            <a:r>
              <a:rPr lang="en-US" sz="2800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khoảng</a:t>
            </a:r>
            <a:endParaRPr lang="en-US" sz="2800" dirty="0">
              <a:solidFill>
                <a:srgbClr val="FFFF00"/>
              </a:solidFill>
              <a:latin typeface=".VnUniverse" pitchFamily="34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310386" y="5430598"/>
            <a:ext cx="773631" cy="397359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095187" y="175494"/>
            <a:ext cx="3241107" cy="908250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300251" y="382037"/>
            <a:ext cx="21836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7714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/>
      <p:bldP spid="23" grpId="0"/>
      <p:bldP spid="25" grpId="0"/>
      <p:bldP spid="27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62242" y="719498"/>
            <a:ext cx="73821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800" u="sng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nghịch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1639" y="1524350"/>
            <a:ext cx="2215028" cy="39735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1639" y="2572758"/>
            <a:ext cx="2019585" cy="72984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31639" y="3452883"/>
            <a:ext cx="7751929" cy="2320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 flipV="1">
            <a:off x="3898711" y="3848669"/>
            <a:ext cx="5354471" cy="3674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>
            <a:cxnSpLocks noChangeShapeType="1"/>
          </p:cNvCxnSpPr>
          <p:nvPr/>
        </p:nvCxnSpPr>
        <p:spPr bwMode="auto">
          <a:xfrm>
            <a:off x="4446667" y="3452883"/>
            <a:ext cx="0" cy="19812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53316" y="3545498"/>
            <a:ext cx="618905" cy="27571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799972" y="3516080"/>
            <a:ext cx="518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2948129"/>
              </p:ext>
            </p:extLst>
          </p:nvPr>
        </p:nvGraphicFramePr>
        <p:xfrm>
          <a:off x="8775509" y="3409425"/>
          <a:ext cx="600503" cy="398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Equation" r:id="rId6" imgW="241200" imgH="139680" progId="Equation.DSMT4">
                  <p:embed/>
                </p:oleObj>
              </mc:Choice>
              <mc:Fallback>
                <p:oleObj name="Equation" r:id="rId6" imgW="24120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775509" y="3409425"/>
                        <a:ext cx="600503" cy="3981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Picture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18124" y="3990435"/>
            <a:ext cx="635192" cy="462234"/>
          </a:xfrm>
          <a:prstGeom prst="rect">
            <a:avLst/>
          </a:prstGeom>
        </p:spPr>
      </p:pic>
      <p:cxnSp>
        <p:nvCxnSpPr>
          <p:cNvPr id="15" name="Straight Connector 14"/>
          <p:cNvCxnSpPr>
            <a:cxnSpLocks noChangeShapeType="1"/>
          </p:cNvCxnSpPr>
          <p:nvPr/>
        </p:nvCxnSpPr>
        <p:spPr bwMode="auto">
          <a:xfrm flipV="1">
            <a:off x="3898711" y="4463012"/>
            <a:ext cx="5354471" cy="3674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/>
          <p:cNvSpPr txBox="1"/>
          <p:nvPr/>
        </p:nvSpPr>
        <p:spPr>
          <a:xfrm>
            <a:off x="5081859" y="3989546"/>
            <a:ext cx="3862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+                     0                   +</a:t>
            </a:r>
            <a:endParaRPr lang="en-US" dirty="0"/>
          </a:p>
        </p:txBody>
      </p:sp>
      <p:cxnSp>
        <p:nvCxnSpPr>
          <p:cNvPr id="17" name="Straight Arrow Connector 16"/>
          <p:cNvCxnSpPr>
            <a:cxnSpLocks noChangeShapeType="1"/>
          </p:cNvCxnSpPr>
          <p:nvPr/>
        </p:nvCxnSpPr>
        <p:spPr bwMode="auto">
          <a:xfrm flipV="1">
            <a:off x="4589215" y="4624019"/>
            <a:ext cx="4144962" cy="6858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Box 17"/>
          <p:cNvSpPr txBox="1"/>
          <p:nvPr/>
        </p:nvSpPr>
        <p:spPr>
          <a:xfrm>
            <a:off x="4028925" y="3479337"/>
            <a:ext cx="333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028925" y="4735167"/>
            <a:ext cx="222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589215" y="5891725"/>
            <a:ext cx="37978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 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541188" y="3459234"/>
            <a:ext cx="21307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589215" y="2149223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u="sng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u="sng" dirty="0" smtClean="0">
                <a:solidFill>
                  <a:srgbClr val="00B0F0"/>
                </a:solidFill>
                <a:latin typeface=".VnTime" panose="020B7200000000000000" pitchFamily="34" charset="0"/>
              </a:rPr>
              <a:t>:</a:t>
            </a:r>
            <a:endParaRPr lang="en-US" u="sng" dirty="0">
              <a:solidFill>
                <a:srgbClr val="00B0F0"/>
              </a:solidFill>
              <a:latin typeface=".VnTime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9428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6" grpId="0"/>
      <p:bldP spid="18" grpId="0"/>
      <p:bldP spid="19" grpId="0"/>
      <p:bldP spid="20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53310" y="200883"/>
            <a:ext cx="66912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u="sng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b="1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b="1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nghịch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2708" y="1140740"/>
            <a:ext cx="4446343" cy="1492125"/>
          </a:xfrm>
          <a:prstGeom prst="rect">
            <a:avLst/>
          </a:prstGeom>
        </p:spPr>
      </p:pic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 flipV="1">
            <a:off x="3429000" y="3466531"/>
            <a:ext cx="5332863" cy="569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>
            <a:cxnSpLocks noChangeShapeType="1"/>
          </p:cNvCxnSpPr>
          <p:nvPr/>
        </p:nvCxnSpPr>
        <p:spPr bwMode="auto">
          <a:xfrm flipV="1">
            <a:off x="3429000" y="4227560"/>
            <a:ext cx="5332863" cy="569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>
            <a:cxnSpLocks noChangeShapeType="1"/>
          </p:cNvCxnSpPr>
          <p:nvPr/>
        </p:nvCxnSpPr>
        <p:spPr bwMode="auto">
          <a:xfrm>
            <a:off x="3943517" y="3325671"/>
            <a:ext cx="0" cy="19812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3482905" y="3051426"/>
            <a:ext cx="460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533971" y="4282721"/>
            <a:ext cx="346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8852" y="3185321"/>
            <a:ext cx="618905" cy="27571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25368" y="3165094"/>
            <a:ext cx="472322" cy="283828"/>
          </a:xfrm>
          <a:prstGeom prst="rect">
            <a:avLst/>
          </a:prstGeom>
        </p:spPr>
      </p:pic>
      <p:cxnSp>
        <p:nvCxnSpPr>
          <p:cNvPr id="16" name="Straight Arrow Connector 15"/>
          <p:cNvCxnSpPr>
            <a:cxnSpLocks noChangeShapeType="1"/>
          </p:cNvCxnSpPr>
          <p:nvPr/>
        </p:nvCxnSpPr>
        <p:spPr bwMode="auto">
          <a:xfrm flipV="1">
            <a:off x="6723342" y="4300767"/>
            <a:ext cx="1874348" cy="644571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Arrow Connector 16"/>
          <p:cNvCxnSpPr>
            <a:cxnSpLocks noChangeShapeType="1"/>
          </p:cNvCxnSpPr>
          <p:nvPr/>
        </p:nvCxnSpPr>
        <p:spPr bwMode="auto">
          <a:xfrm>
            <a:off x="4338985" y="4403214"/>
            <a:ext cx="1951037" cy="5286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Box 17"/>
          <p:cNvSpPr txBox="1"/>
          <p:nvPr/>
        </p:nvSpPr>
        <p:spPr>
          <a:xfrm>
            <a:off x="6122841" y="3097199"/>
            <a:ext cx="600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930578" y="3633588"/>
            <a:ext cx="3786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                      0                   +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244530" y="4693236"/>
            <a:ext cx="629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-3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2706382" y="5318871"/>
            <a:ext cx="46522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58618" y="5418914"/>
            <a:ext cx="1221523" cy="437906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3462027" y="5857327"/>
            <a:ext cx="23823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400" dirty="0" err="1">
                <a:solidFill>
                  <a:srgbClr val="FFFF00"/>
                </a:solidFill>
                <a:latin typeface=".VnTime" panose="020B7200000000000000" pitchFamily="34" charset="0"/>
              </a:rPr>
              <a:t>Hsnb</a:t>
            </a:r>
            <a:r>
              <a:rPr lang="en-US" sz="2400" dirty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.VnTime" panose="020B7200000000000000" pitchFamily="34" charset="0"/>
              </a:rPr>
              <a:t>khoảng</a:t>
            </a:r>
            <a:endParaRPr lang="en-US" sz="2400" dirty="0">
              <a:solidFill>
                <a:srgbClr val="FFFF00"/>
              </a:solidFill>
              <a:latin typeface=".VnTime" panose="020B7200000000000000" pitchFamily="34" charset="0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52536" y="5933584"/>
            <a:ext cx="1213379" cy="437906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1053310" y="3391821"/>
            <a:ext cx="16305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B¶ng</a:t>
            </a:r>
            <a:r>
              <a:rPr lang="en-US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biÕn</a:t>
            </a:r>
            <a:r>
              <a:rPr lang="en-US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thiªn</a:t>
            </a:r>
            <a:endParaRPr lang="en-US" dirty="0">
              <a:solidFill>
                <a:srgbClr val="FFFF00"/>
              </a:solidFill>
              <a:latin typeface=".VnTime" panose="020B7200000000000000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7191480"/>
              </p:ext>
            </p:extLst>
          </p:nvPr>
        </p:nvGraphicFramePr>
        <p:xfrm>
          <a:off x="3445084" y="3585017"/>
          <a:ext cx="467099" cy="510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8" imgW="152280" imgH="228600" progId="Equation.DSMT4">
                  <p:embed/>
                </p:oleObj>
              </mc:Choice>
              <mc:Fallback>
                <p:oleObj name="Equation" r:id="rId8" imgW="1522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445084" y="3585017"/>
                        <a:ext cx="467099" cy="510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313889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3" grpId="0"/>
      <p:bldP spid="18" grpId="0"/>
      <p:bldP spid="19" grpId="0"/>
      <p:bldP spid="20" grpId="0"/>
      <p:bldP spid="22" grpId="0"/>
      <p:bldP spid="24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46245" y="635590"/>
            <a:ext cx="82523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28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VÝ </a:t>
            </a:r>
            <a:r>
              <a:rPr lang="en-US" sz="28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dô</a:t>
            </a:r>
            <a:r>
              <a:rPr lang="en-US" sz="28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 4: </a:t>
            </a:r>
            <a:r>
              <a:rPr lang="en-US" sz="28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XÐt</a:t>
            </a:r>
            <a:r>
              <a:rPr lang="en-US" sz="28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tÝnh</a:t>
            </a:r>
            <a:r>
              <a:rPr lang="en-US" sz="28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 ®</a:t>
            </a:r>
            <a:r>
              <a:rPr lang="en-US" sz="28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ång</a:t>
            </a:r>
            <a:r>
              <a:rPr lang="en-US" sz="28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biÕn</a:t>
            </a:r>
            <a:r>
              <a:rPr lang="en-US" sz="28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, </a:t>
            </a:r>
            <a:r>
              <a:rPr lang="en-US" sz="28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nghÞch</a:t>
            </a:r>
            <a:r>
              <a:rPr lang="en-US" sz="28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biÕn</a:t>
            </a:r>
            <a:r>
              <a:rPr lang="en-US" sz="28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 (®¬n ®</a:t>
            </a:r>
            <a:r>
              <a:rPr lang="en-US" sz="28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iÖu</a:t>
            </a:r>
            <a:r>
              <a:rPr lang="en-US" sz="28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) </a:t>
            </a:r>
            <a:r>
              <a:rPr lang="en-US" sz="28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cña</a:t>
            </a:r>
            <a:r>
              <a:rPr lang="en-US" sz="28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hµm</a:t>
            </a:r>
            <a:r>
              <a:rPr lang="en-US" sz="28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sè</a:t>
            </a:r>
            <a:r>
              <a:rPr lang="en-US" sz="28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sau</a:t>
            </a:r>
            <a:endParaRPr lang="en-US" sz="2800" dirty="0">
              <a:solidFill>
                <a:srgbClr val="FFFF00"/>
              </a:solidFill>
              <a:latin typeface=".VnTime" panose="020B7200000000000000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665" y="1589697"/>
            <a:ext cx="1498401" cy="9082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2246" y="3216882"/>
            <a:ext cx="2329037" cy="47034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3665" y="3687226"/>
            <a:ext cx="1815997" cy="104610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59187" y="4884614"/>
            <a:ext cx="1995154" cy="42979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336319" y="2602889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u="sng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u="sng" dirty="0" smtClean="0">
                <a:solidFill>
                  <a:srgbClr val="00B0F0"/>
                </a:solidFill>
                <a:latin typeface=".VnTime" panose="020B7200000000000000" pitchFamily="34" charset="0"/>
              </a:rPr>
              <a:t>:</a:t>
            </a:r>
            <a:endParaRPr lang="en-US" u="sng" dirty="0">
              <a:solidFill>
                <a:srgbClr val="00B0F0"/>
              </a:solidFill>
              <a:latin typeface=".VnTime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2192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2711" y="528429"/>
            <a:ext cx="21098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B¶ng</a:t>
            </a:r>
            <a:r>
              <a:rPr lang="en-US" sz="2400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biÕn</a:t>
            </a:r>
            <a:r>
              <a:rPr lang="en-US" sz="2400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thiªn</a:t>
            </a:r>
            <a:endParaRPr lang="en-US" sz="2400" dirty="0">
              <a:solidFill>
                <a:srgbClr val="FFFF00"/>
              </a:solidFill>
              <a:latin typeface=".VnTime" panose="020B7200000000000000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9283" y="329464"/>
            <a:ext cx="1416967" cy="859594"/>
          </a:xfrm>
          <a:prstGeom prst="rect">
            <a:avLst/>
          </a:prstGeom>
        </p:spPr>
      </p:pic>
      <p:pic>
        <p:nvPicPr>
          <p:cNvPr id="6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2528" y="1685131"/>
            <a:ext cx="8305800" cy="3284538"/>
          </a:xfrm>
          <a:prstGeom prst="rect">
            <a:avLst/>
          </a:prstGeom>
        </p:spPr>
      </p:pic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1998828" y="1884095"/>
            <a:ext cx="7239000" cy="457200"/>
            <a:chOff x="768" y="936"/>
            <a:chExt cx="4560" cy="288"/>
          </a:xfrm>
        </p:grpSpPr>
        <p:pic>
          <p:nvPicPr>
            <p:cNvPr id="8" name="Picture 7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1024"/>
              <a:ext cx="38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9" name="Picture 8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44" y="1016"/>
              <a:ext cx="384" cy="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0" name="Text Box 20"/>
            <p:cNvSpPr txBox="1">
              <a:spLocks noChangeArrowheads="1"/>
            </p:cNvSpPr>
            <p:nvPr/>
          </p:nvSpPr>
          <p:spPr bwMode="auto">
            <a:xfrm>
              <a:off x="2832" y="93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2400" dirty="0">
                  <a:solidFill>
                    <a:srgbClr val="FFFF00"/>
                  </a:solidFill>
                  <a:latin typeface="Verdana" panose="020B0604030504040204" pitchFamily="34" charset="0"/>
                </a:rPr>
                <a:t>1</a:t>
              </a:r>
            </a:p>
          </p:txBody>
        </p:sp>
      </p:grpSp>
      <p:sp>
        <p:nvSpPr>
          <p:cNvPr id="11" name="Line 40"/>
          <p:cNvSpPr>
            <a:spLocks noChangeShapeType="1"/>
          </p:cNvSpPr>
          <p:nvPr/>
        </p:nvSpPr>
        <p:spPr bwMode="auto">
          <a:xfrm>
            <a:off x="5523647" y="2474119"/>
            <a:ext cx="0" cy="2495550"/>
          </a:xfrm>
          <a:prstGeom prst="line">
            <a:avLst/>
          </a:prstGeom>
          <a:noFill/>
          <a:ln w="1016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2" name="Line 42"/>
          <p:cNvSpPr>
            <a:spLocks noChangeShapeType="1"/>
          </p:cNvSpPr>
          <p:nvPr/>
        </p:nvSpPr>
        <p:spPr bwMode="auto">
          <a:xfrm flipV="1">
            <a:off x="2592584" y="3567183"/>
            <a:ext cx="2667000" cy="11430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3" name="Line 42"/>
          <p:cNvSpPr>
            <a:spLocks noChangeShapeType="1"/>
          </p:cNvSpPr>
          <p:nvPr/>
        </p:nvSpPr>
        <p:spPr bwMode="auto">
          <a:xfrm flipV="1">
            <a:off x="5961228" y="3567183"/>
            <a:ext cx="2667000" cy="11430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813979" y="2665667"/>
            <a:ext cx="373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dirty="0" smtClean="0">
                <a:solidFill>
                  <a:srgbClr val="FFFF00"/>
                </a:solidFill>
                <a:latin typeface="Verdana" panose="020B0604030504040204" pitchFamily="34" charset="0"/>
              </a:rPr>
              <a:t>+</a:t>
            </a:r>
            <a:endParaRPr lang="en-US" dirty="0">
              <a:solidFill>
                <a:srgbClr val="FFFF00"/>
              </a:solidFill>
              <a:latin typeface="Verdana" panose="020B060403050404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859496" y="2659547"/>
            <a:ext cx="373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dirty="0" smtClean="0">
                <a:solidFill>
                  <a:srgbClr val="FFFF00"/>
                </a:solidFill>
                <a:latin typeface="Verdana" panose="020B0604030504040204" pitchFamily="34" charset="0"/>
              </a:rPr>
              <a:t>+</a:t>
            </a:r>
            <a:endParaRPr lang="en-US" dirty="0">
              <a:solidFill>
                <a:srgbClr val="FFFF00"/>
              </a:solidFill>
              <a:latin typeface="Verdana" panose="020B060403050404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205684" y="5463827"/>
            <a:ext cx="55931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KÕt</a:t>
            </a:r>
            <a:r>
              <a:rPr lang="en-US" sz="24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luËn</a:t>
            </a:r>
            <a:r>
              <a:rPr lang="en-US" sz="2400" dirty="0" smtClean="0">
                <a:solidFill>
                  <a:srgbClr val="FFFF00"/>
                </a:solidFill>
                <a:latin typeface=".VnTime" panose="020B7200000000000000" pitchFamily="34" charset="0"/>
              </a:rPr>
              <a:t>: + </a:t>
            </a:r>
            <a:r>
              <a:rPr lang="en-US" sz="2400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Hµm</a:t>
            </a:r>
            <a:r>
              <a:rPr lang="en-US" sz="2400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sè</a:t>
            </a:r>
            <a:r>
              <a:rPr lang="en-US" sz="2400" dirty="0" smtClean="0">
                <a:solidFill>
                  <a:srgbClr val="FFFF00"/>
                </a:solidFill>
                <a:latin typeface=".VnTime" panose="020B7200000000000000" pitchFamily="34" charset="0"/>
              </a:rPr>
              <a:t> ®</a:t>
            </a:r>
            <a:r>
              <a:rPr lang="en-US" sz="2400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ång</a:t>
            </a:r>
            <a:r>
              <a:rPr lang="en-US" sz="2400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biÕn</a:t>
            </a:r>
            <a:r>
              <a:rPr lang="en-US" sz="2400" dirty="0" smtClean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trªn</a:t>
            </a:r>
            <a:r>
              <a:rPr lang="en-US" sz="2400" dirty="0" smtClean="0">
                <a:solidFill>
                  <a:srgbClr val="FFFF00"/>
                </a:solidFill>
                <a:latin typeface=".VnTime" panose="020B7200000000000000" pitchFamily="34" charset="0"/>
              </a:rPr>
              <a:t>  </a:t>
            </a:r>
            <a:r>
              <a:rPr lang="en-US" sz="2400" dirty="0" err="1" smtClean="0">
                <a:solidFill>
                  <a:srgbClr val="FFFF00"/>
                </a:solidFill>
                <a:latin typeface=".VnTime" panose="020B7200000000000000" pitchFamily="34" charset="0"/>
              </a:rPr>
              <a:t>kho¶ng</a:t>
            </a:r>
            <a:endParaRPr lang="en-US" sz="2400" dirty="0">
              <a:solidFill>
                <a:srgbClr val="FFFF00"/>
              </a:solidFill>
              <a:latin typeface=".VnTime" panose="020B7200000000000000" pitchFamily="34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79906" y="5554835"/>
            <a:ext cx="2060302" cy="38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6584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2" grpId="0" animBg="1"/>
      <p:bldP spid="13" grpId="0" animBg="1"/>
      <p:bldP spid="14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309</TotalTime>
  <Words>434</Words>
  <Application>Microsoft Office PowerPoint</Application>
  <PresentationFormat>Custom</PresentationFormat>
  <Paragraphs>65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LONGDAN</cp:lastModifiedBy>
  <cp:revision>30</cp:revision>
  <dcterms:created xsi:type="dcterms:W3CDTF">2021-08-29T00:22:07Z</dcterms:created>
  <dcterms:modified xsi:type="dcterms:W3CDTF">2021-09-03T13:21:26Z</dcterms:modified>
</cp:coreProperties>
</file>